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8.xml" ContentType="application/vnd.openxmlformats-officedocument.presentationml.notes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66" r:id="rId2"/>
    <p:sldId id="267" r:id="rId3"/>
    <p:sldId id="268" r:id="rId4"/>
    <p:sldId id="269" r:id="rId5"/>
    <p:sldId id="270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3" r:id="rId17"/>
    <p:sldId id="274" r:id="rId18"/>
    <p:sldId id="275" r:id="rId19"/>
    <p:sldId id="271" r:id="rId20"/>
    <p:sldId id="272" r:id="rId21"/>
  </p:sldIdLst>
  <p:sldSz cx="14630400" cy="8229600"/>
  <p:notesSz cx="8229600" cy="14630400"/>
  <p:embeddedFontLst>
    <p:embeddedFont>
      <p:font typeface="Montserrat Bold" panose="00000800000000000000" pitchFamily="2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theme" Target="/ppt/theme/theme1.xml" Id="rId26" /><Relationship Type="http://schemas.openxmlformats.org/officeDocument/2006/relationships/slide" Target="/ppt/slides/slide2.xml" Id="rId3" /><Relationship Type="http://schemas.openxmlformats.org/officeDocument/2006/relationships/slide" Target="/ppt/slides/slide20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viewProps" Target="/ppt/viewProps.xml" Id="rId25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presProps" Target="/ppt/presProps.xml" Id="rId24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font" Target="/ppt/fonts/font1.fntdata" Id="rId23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notesMaster" Target="/ppt/notesMasters/notesMaster1.xml" Id="rId22" /><Relationship Type="http://schemas.openxmlformats.org/officeDocument/2006/relationships/tableStyles" Target="/ppt/tableStyles.xml" Id="rId27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93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4E4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E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1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9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21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23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24.png" Id="rId2" /><Relationship Type="http://schemas.openxmlformats.org/officeDocument/2006/relationships/slideLayout" Target="/ppt/slideLayouts/slideLayout11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25.png" Id="rId2" /><Relationship Type="http://schemas.openxmlformats.org/officeDocument/2006/relationships/slideLayout" Target="/ppt/slideLayouts/slideLayout11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26.png" Id="rId2" /><Relationship Type="http://schemas.openxmlformats.org/officeDocument/2006/relationships/slideLayout" Target="/ppt/slideLayouts/slideLayout11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27.png" Id="rId2" /><Relationship Type="http://schemas.openxmlformats.org/officeDocument/2006/relationships/slideLayout" Target="/ppt/slideLayouts/slideLayout1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28.png" Id="rId2" /><Relationship Type="http://schemas.openxmlformats.org/officeDocument/2006/relationships/slideLayout" Target="/ppt/slideLayouts/slideLayout1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1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0.png" Id="rId8" /><Relationship Type="http://schemas.openxmlformats.org/officeDocument/2006/relationships/image" Target="/ppt/media/image5.svg" Id="rId3" /><Relationship Type="http://schemas.openxmlformats.org/officeDocument/2006/relationships/image" Target="/ppt/media/image9.svg" Id="rId7" /><Relationship Type="http://schemas.openxmlformats.org/officeDocument/2006/relationships/image" Target="/ppt/media/image4.png" Id="rId2" /><Relationship Type="http://schemas.openxmlformats.org/officeDocument/2006/relationships/slideLayout" Target="/ppt/slideLayouts/slideLayout11.xml" Id="rId1" /><Relationship Type="http://schemas.openxmlformats.org/officeDocument/2006/relationships/image" Target="/ppt/media/image8.png" Id="rId6" /><Relationship Type="http://schemas.openxmlformats.org/officeDocument/2006/relationships/image" Target="/ppt/media/image13.svg" Id="rId11" /><Relationship Type="http://schemas.openxmlformats.org/officeDocument/2006/relationships/image" Target="/ppt/media/image7.svg" Id="rId5" /><Relationship Type="http://schemas.openxmlformats.org/officeDocument/2006/relationships/image" Target="/ppt/media/image12.png" Id="rId10" /><Relationship Type="http://schemas.openxmlformats.org/officeDocument/2006/relationships/image" Target="/ppt/media/image6.png" Id="rId4" /><Relationship Type="http://schemas.openxmlformats.org/officeDocument/2006/relationships/image" Target="/ppt/media/image11.svg" Id="rId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953482-EC97-6596-BC2B-193DE80D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1FEAD5-1B2E-B5D0-66DA-8AC49932393C}"/>
              </a:ext>
            </a:extLst>
          </p:cNvPr>
          <p:cNvSpPr/>
          <p:nvPr/>
        </p:nvSpPr>
        <p:spPr>
          <a:xfrm>
            <a:off x="765572" y="6126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Insurance Analytics</a:t>
            </a:r>
            <a:endParaRPr lang="en-US" sz="5400" u="sng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E01EB78-1EB4-1F75-1FD0-09A9B4C9E93C}"/>
              </a:ext>
            </a:extLst>
          </p:cNvPr>
          <p:cNvSpPr/>
          <p:nvPr/>
        </p:nvSpPr>
        <p:spPr>
          <a:xfrm>
            <a:off x="765572" y="1610001"/>
            <a:ext cx="65496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Presented By – Group No. 5</a:t>
            </a:r>
            <a:endParaRPr lang="en-US" sz="35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1DC7DCF-F6E3-5848-F7DE-85D64161463A}"/>
              </a:ext>
            </a:extLst>
          </p:cNvPr>
          <p:cNvSpPr/>
          <p:nvPr/>
        </p:nvSpPr>
        <p:spPr>
          <a:xfrm>
            <a:off x="793790" y="71132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Tools Used: Excel, Tableau, Power BI, MySQL</a:t>
            </a:r>
            <a:endParaRPr lang="en-US" sz="20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CCED5BF-D60D-BC27-D47F-C5D208C1E663}"/>
              </a:ext>
            </a:extLst>
          </p:cNvPr>
          <p:cNvSpPr/>
          <p:nvPr/>
        </p:nvSpPr>
        <p:spPr>
          <a:xfrm>
            <a:off x="793790" y="2348691"/>
            <a:ext cx="65496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b="1" u="sng" dirty="0">
                <a:solidFill>
                  <a:srgbClr val="000000"/>
                </a:solidFill>
                <a:latin typeface="Montserrat Bold" pitchFamily="34" charset="0"/>
              </a:rPr>
              <a:t>Members:-</a:t>
            </a:r>
          </a:p>
          <a:p>
            <a:pPr marL="571500" indent="-571500" algn="l">
              <a:lnSpc>
                <a:spcPts val="4450"/>
              </a:lnSpc>
              <a:buFont typeface="+mj-lt"/>
              <a:buAutoNum type="arabicPeriod"/>
            </a:pPr>
            <a:r>
              <a:rPr lang="en-US" sz="2400" dirty="0">
                <a:latin typeface="Montserrat Bold" panose="00000800000000000000" pitchFamily="2" charset="0"/>
              </a:rPr>
              <a:t>Siddhesh Atkar</a:t>
            </a:r>
          </a:p>
          <a:p>
            <a:pPr marL="571500" indent="-571500" algn="l">
              <a:lnSpc>
                <a:spcPts val="4450"/>
              </a:lnSpc>
              <a:buFont typeface="+mj-lt"/>
              <a:buAutoNum type="arabicPeriod"/>
            </a:pPr>
            <a:r>
              <a:rPr lang="en-US" sz="2400" dirty="0">
                <a:latin typeface="Montserrat Bold" panose="00000800000000000000" pitchFamily="2" charset="0"/>
              </a:rPr>
              <a:t>Samruddhi Dere</a:t>
            </a:r>
          </a:p>
          <a:p>
            <a:pPr marL="571500" indent="-571500" algn="l">
              <a:lnSpc>
                <a:spcPts val="4450"/>
              </a:lnSpc>
              <a:buFont typeface="+mj-lt"/>
              <a:buAutoNum type="arabicPeriod"/>
            </a:pPr>
            <a:r>
              <a:rPr lang="en-US" sz="2400" dirty="0">
                <a:latin typeface="Montserrat Bold" panose="00000800000000000000" pitchFamily="2" charset="0"/>
              </a:rPr>
              <a:t>Jayashree O</a:t>
            </a:r>
          </a:p>
          <a:p>
            <a:pPr marL="571500" indent="-571500" algn="l">
              <a:lnSpc>
                <a:spcPts val="4450"/>
              </a:lnSpc>
              <a:buFont typeface="+mj-lt"/>
              <a:buAutoNum type="arabicPeriod"/>
            </a:pPr>
            <a:r>
              <a:rPr lang="en-US" sz="2400" dirty="0">
                <a:latin typeface="Montserrat Bold" panose="00000800000000000000" pitchFamily="2" charset="0"/>
              </a:rPr>
              <a:t>Pallavi Vemula</a:t>
            </a:r>
          </a:p>
          <a:p>
            <a:pPr marL="571500" indent="-571500" algn="l">
              <a:lnSpc>
                <a:spcPts val="4450"/>
              </a:lnSpc>
              <a:buFont typeface="+mj-lt"/>
              <a:buAutoNum type="arabicPeriod"/>
            </a:pPr>
            <a:r>
              <a:rPr lang="en-US" sz="2400" dirty="0" err="1">
                <a:latin typeface="Montserrat Bold" panose="00000800000000000000" pitchFamily="2" charset="0"/>
              </a:rPr>
              <a:t>Donakanti</a:t>
            </a:r>
            <a:r>
              <a:rPr lang="en-US" sz="2400" dirty="0">
                <a:latin typeface="Montserrat Bold" panose="00000800000000000000" pitchFamily="2" charset="0"/>
              </a:rPr>
              <a:t> Sai Sri</a:t>
            </a:r>
          </a:p>
          <a:p>
            <a:pPr marL="571500" indent="-571500" algn="l">
              <a:lnSpc>
                <a:spcPts val="4450"/>
              </a:lnSpc>
              <a:buFont typeface="+mj-lt"/>
              <a:buAutoNum type="arabicPeriod"/>
            </a:pPr>
            <a:r>
              <a:rPr lang="en-US" sz="2400" dirty="0">
                <a:latin typeface="Montserrat Bold" panose="00000800000000000000" pitchFamily="2" charset="0"/>
              </a:rPr>
              <a:t>Arun Banoth</a:t>
            </a:r>
          </a:p>
          <a:p>
            <a:pPr marL="571500" indent="-571500" algn="l">
              <a:lnSpc>
                <a:spcPts val="4450"/>
              </a:lnSpc>
              <a:buFont typeface="+mj-lt"/>
              <a:buAutoNum type="arabicPeriod"/>
            </a:pPr>
            <a:r>
              <a:rPr lang="en-US" sz="2400" dirty="0">
                <a:latin typeface="Montserrat Bold" panose="00000800000000000000" pitchFamily="2" charset="0"/>
              </a:rPr>
              <a:t>Revanth </a:t>
            </a:r>
            <a:r>
              <a:rPr lang="en-US" sz="2400" dirty="0" err="1">
                <a:latin typeface="Montserrat Bold" panose="00000800000000000000" pitchFamily="2" charset="0"/>
              </a:rPr>
              <a:t>Peethala</a:t>
            </a:r>
            <a:endParaRPr lang="en-US" sz="2800" dirty="0"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0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6185"/>
            <a:ext cx="12102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5: POLICY TYPE WISE POLICY COUNT</a:t>
            </a:r>
            <a:endParaRPr lang="en-US" sz="4800" u="sng" dirty="0"/>
          </a:p>
        </p:txBody>
      </p:sp>
      <p:sp>
        <p:nvSpPr>
          <p:cNvPr id="4" name="Text 1"/>
          <p:cNvSpPr/>
          <p:nvPr/>
        </p:nvSpPr>
        <p:spPr>
          <a:xfrm>
            <a:off x="793790" y="48151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Shows popularity of different policy types.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54331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6051233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Identifies revenue-driving products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Helps improve low-performing policies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Supports portfolio optimization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5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6: POLICIES EXPIRING THIS YEAR</a:t>
            </a:r>
            <a:endParaRPr lang="en-US" sz="4800" u="sng" dirty="0"/>
          </a:p>
        </p:txBody>
      </p:sp>
      <p:sp>
        <p:nvSpPr>
          <p:cNvPr id="4" name="Text 1"/>
          <p:cNvSpPr/>
          <p:nvPr/>
        </p:nvSpPr>
        <p:spPr>
          <a:xfrm>
            <a:off x="793790" y="37518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Counts policies approaching expiry.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4988004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Critical for renewal planning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Helps reduce policy lapses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Improves customer retention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6185"/>
            <a:ext cx="9409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7: PREMIUM GROWTH RATE</a:t>
            </a:r>
            <a:endParaRPr lang="en-US" sz="4800" u="sng" dirty="0"/>
          </a:p>
        </p:txBody>
      </p:sp>
      <p:sp>
        <p:nvSpPr>
          <p:cNvPr id="4" name="Text 1"/>
          <p:cNvSpPr/>
          <p:nvPr/>
        </p:nvSpPr>
        <p:spPr>
          <a:xfrm>
            <a:off x="793790" y="48151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Measures year-on-year growth in premium revenue.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54331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6051233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Positive growth indicates business expansion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Negative growth signals strategic concerns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Supports forecasting and planning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00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8: CLAIM STATUS WISE POLICY COUNT</a:t>
            </a:r>
            <a:endParaRPr lang="en-US" sz="4800" u="sng" dirty="0"/>
          </a:p>
        </p:txBody>
      </p:sp>
      <p:sp>
        <p:nvSpPr>
          <p:cNvPr id="4" name="Text 1"/>
          <p:cNvSpPr/>
          <p:nvPr/>
        </p:nvSpPr>
        <p:spPr>
          <a:xfrm>
            <a:off x="793790" y="35353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Shows claim distribution by status.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1533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4771428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 approvals indicate efficient claim processing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Pending claims highlight operational delays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Rejections may point to policy clarity issues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32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9: PAYMENT STATUS WISE POLICY COUNT</a:t>
            </a:r>
            <a:endParaRPr lang="en-US" sz="4800" u="sng" dirty="0"/>
          </a:p>
        </p:txBody>
      </p:sp>
      <p:sp>
        <p:nvSpPr>
          <p:cNvPr id="4" name="Text 1"/>
          <p:cNvSpPr/>
          <p:nvPr/>
        </p:nvSpPr>
        <p:spPr>
          <a:xfrm>
            <a:off x="793790" y="36436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Categorizes policies based on payment status.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261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4879716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Paid policies ensure healthy cash flow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Overdue payments highlight financial risk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Helps improve payment compliance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25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10: TOTAL CLAIM AMOUNT</a:t>
            </a:r>
            <a:endParaRPr lang="en-US" sz="4800" u="sng" dirty="0"/>
          </a:p>
        </p:txBody>
      </p:sp>
      <p:sp>
        <p:nvSpPr>
          <p:cNvPr id="4" name="Text 1"/>
          <p:cNvSpPr/>
          <p:nvPr/>
        </p:nvSpPr>
        <p:spPr>
          <a:xfrm>
            <a:off x="793790" y="37518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Total payout towards insurance claims.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4988004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Indicates financial exposure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Helps in risk assessment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Supports premium pricing decisions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EBB4D-0F92-8ACC-4614-818B7C93C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F77832-6E13-8962-4B6A-73D733EAEFF5}"/>
              </a:ext>
            </a:extLst>
          </p:cNvPr>
          <p:cNvSpPr/>
          <p:nvPr/>
        </p:nvSpPr>
        <p:spPr>
          <a:xfrm>
            <a:off x="793789" y="2353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</a:rPr>
              <a:t>EXCEL DASHBOARD</a:t>
            </a:r>
            <a:endParaRPr lang="en-US" sz="54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C2C32-AE86-9B82-97B7-D541492D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48" y="1127058"/>
            <a:ext cx="11802979" cy="6167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7899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7FA5-0629-E031-BE42-B2367DA28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2D84D4-E3F6-F8DA-DC67-C1C00B34EEA1}"/>
              </a:ext>
            </a:extLst>
          </p:cNvPr>
          <p:cNvSpPr/>
          <p:nvPr/>
        </p:nvSpPr>
        <p:spPr>
          <a:xfrm>
            <a:off x="793789" y="2990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</a:rPr>
              <a:t>TABLEAU DASHBOARD</a:t>
            </a:r>
            <a:endParaRPr lang="en-US" sz="54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F6551-8F38-A2D7-F9FF-E1EF9234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5348" y="1199884"/>
            <a:ext cx="11802979" cy="60219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3941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4ECF3-70FD-EEDC-7874-FFC0FEBF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DF9341A-F301-F94D-8638-5103AF8E5450}"/>
              </a:ext>
            </a:extLst>
          </p:cNvPr>
          <p:cNvSpPr/>
          <p:nvPr/>
        </p:nvSpPr>
        <p:spPr>
          <a:xfrm>
            <a:off x="793789" y="2990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</a:rPr>
              <a:t>POWER BI DASHBOARD</a:t>
            </a:r>
            <a:endParaRPr lang="en-US" sz="54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CDF7E-2BBE-5CEE-6B68-4DDB7D2F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7238" y="1199884"/>
            <a:ext cx="10799199" cy="60219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0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78B0B04-A0E3-7160-1DAA-54158AD8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D2B7793-1180-15BC-100C-BA459DEECAB1}"/>
              </a:ext>
            </a:extLst>
          </p:cNvPr>
          <p:cNvSpPr/>
          <p:nvPr/>
        </p:nvSpPr>
        <p:spPr>
          <a:xfrm>
            <a:off x="6171906" y="233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48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3CCB4-84AF-68E7-DB23-DFABCE8D5160}"/>
              </a:ext>
            </a:extLst>
          </p:cNvPr>
          <p:cNvSpPr txBox="1"/>
          <p:nvPr/>
        </p:nvSpPr>
        <p:spPr>
          <a:xfrm>
            <a:off x="5642811" y="826758"/>
            <a:ext cx="8602579" cy="742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old"/>
              </a:rPr>
              <a:t>Insurance KPIs help convert raw data into clear and actionable business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old"/>
              </a:rPr>
              <a:t>Policy and customer analysis provides a strong understanding of market reach and customer behavior.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old"/>
              </a:rPr>
              <a:t>Demographic insights support better product design and targeted marketing strategies.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old"/>
              </a:rPr>
              <a:t>Premium growth analysis highlights overall business expansion and revenue performance.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old"/>
              </a:rPr>
              <a:t>Payment status insights help assess cash flow health and identify collection risks.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old"/>
              </a:rPr>
              <a:t>Claim-related KPIs reveal operational efficiency and areas needing process improvement.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old"/>
              </a:rPr>
              <a:t>Combined KPI analysis enables proactive, data-driven decision-making.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old"/>
              </a:rPr>
              <a:t>Overall insights support sustainable growth, risk management, and improved business performance.</a:t>
            </a:r>
            <a:endParaRPr lang="en-IN" sz="2000" dirty="0"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10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BB07261-060E-8AA0-7C15-EDA6906A6042}"/>
              </a:ext>
            </a:extLst>
          </p:cNvPr>
          <p:cNvSpPr/>
          <p:nvPr/>
        </p:nvSpPr>
        <p:spPr>
          <a:xfrm>
            <a:off x="793790" y="17658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</a:t>
            </a:r>
            <a:endParaRPr lang="en-US" sz="5400" u="sng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ADB87AE-80D0-C78A-F774-53D789331BCD}"/>
              </a:ext>
            </a:extLst>
          </p:cNvPr>
          <p:cNvSpPr/>
          <p:nvPr/>
        </p:nvSpPr>
        <p:spPr>
          <a:xfrm>
            <a:off x="793789" y="28319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Insurance companies generate large volumes of data related to policies, customers, claims, and payments. However, raw data alone does not provide meaningful insights unless it is properly analyzed.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D4D93D9-3ED7-1500-578C-57BA8BC0A87B}"/>
              </a:ext>
            </a:extLst>
          </p:cNvPr>
          <p:cNvSpPr/>
          <p:nvPr/>
        </p:nvSpPr>
        <p:spPr>
          <a:xfrm>
            <a:off x="793790" y="41738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This project focuses on converting insurance data into actionable business insights using key performance indicators (KPIs), enabling informed decision-making.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031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AEC5BC0-498F-E524-C56D-1234178D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D0293BA-BBBD-4C61-FF5A-FCDF88040654}"/>
              </a:ext>
            </a:extLst>
          </p:cNvPr>
          <p:cNvSpPr/>
          <p:nvPr/>
        </p:nvSpPr>
        <p:spPr>
          <a:xfrm>
            <a:off x="6280190" y="295239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000" b="1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 !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04F5ED5-2821-090F-FD64-EACFDC92A4DE}"/>
              </a:ext>
            </a:extLst>
          </p:cNvPr>
          <p:cNvSpPr/>
          <p:nvPr/>
        </p:nvSpPr>
        <p:spPr>
          <a:xfrm>
            <a:off x="6280190" y="471023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13636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7DC3410-EAC2-1CDE-28E7-14523645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E9E0806-3078-9747-D2DC-20BD628D69F7}"/>
              </a:ext>
            </a:extLst>
          </p:cNvPr>
          <p:cNvSpPr/>
          <p:nvPr/>
        </p:nvSpPr>
        <p:spPr>
          <a:xfrm>
            <a:off x="6280190" y="1237357"/>
            <a:ext cx="6725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 STATEMENT</a:t>
            </a:r>
            <a:endParaRPr lang="en-US" sz="5400" u="sng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7C69F79-C535-9029-1C03-FA07017DD8D5}"/>
              </a:ext>
            </a:extLst>
          </p:cNvPr>
          <p:cNvSpPr/>
          <p:nvPr/>
        </p:nvSpPr>
        <p:spPr>
          <a:xfrm>
            <a:off x="6280190" y="2640687"/>
            <a:ext cx="7556421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Insurance data is complex and spread across multiple sources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Manual analysis is time-consuming and error-prone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Difficult to track:</a:t>
            </a:r>
            <a:endParaRPr lang="en-US" sz="200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Policy performance</a:t>
            </a:r>
            <a:endParaRPr lang="en-US" sz="200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Claims and payments</a:t>
            </a:r>
            <a:endParaRPr lang="en-US" sz="200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growth</a:t>
            </a:r>
            <a:endParaRPr lang="en-US" sz="200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trends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550D5AA-83EF-BBC0-A6CF-5526ED6CF84E}"/>
              </a:ext>
            </a:extLst>
          </p:cNvPr>
          <p:cNvSpPr/>
          <p:nvPr/>
        </p:nvSpPr>
        <p:spPr>
          <a:xfrm>
            <a:off x="6280190" y="5799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Hence, a structured analytical approach is required.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744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7F25D8-12E9-BFD2-4215-301A7245050F}"/>
              </a:ext>
            </a:extLst>
          </p:cNvPr>
          <p:cNvSpPr/>
          <p:nvPr/>
        </p:nvSpPr>
        <p:spPr>
          <a:xfrm>
            <a:off x="793790" y="1335405"/>
            <a:ext cx="8935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OBJECTIVES OF THE PROJECT</a:t>
            </a:r>
            <a:endParaRPr lang="en-US" sz="5400" u="sng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01C6C6D-4BB4-DC9F-40CB-FA783ADFC859}"/>
              </a:ext>
            </a:extLst>
          </p:cNvPr>
          <p:cNvSpPr/>
          <p:nvPr/>
        </p:nvSpPr>
        <p:spPr>
          <a:xfrm>
            <a:off x="793790" y="2497812"/>
            <a:ext cx="3090505" cy="2439114"/>
          </a:xfrm>
          <a:prstGeom prst="roundRect">
            <a:avLst>
              <a:gd name="adj" fmla="val 3906"/>
            </a:avLst>
          </a:prstGeom>
          <a:solidFill>
            <a:srgbClr val="F3CCFF"/>
          </a:solidFill>
          <a:ln w="7620">
            <a:solidFill>
              <a:srgbClr val="D9B2E5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64AF53D5-2C73-5A45-E98F-9B65195733DA}"/>
              </a:ext>
            </a:extLst>
          </p:cNvPr>
          <p:cNvSpPr/>
          <p:nvPr/>
        </p:nvSpPr>
        <p:spPr>
          <a:xfrm>
            <a:off x="1028224" y="273224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60087"/>
          </a:solidFill>
          <a:ln/>
        </p:spPr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701FA5D-AE31-C6C5-293E-D6245ED53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919293"/>
            <a:ext cx="306110" cy="30611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AB0392A9-D8EC-1A09-C200-5DCA605E4F9F}"/>
              </a:ext>
            </a:extLst>
          </p:cNvPr>
          <p:cNvSpPr/>
          <p:nvPr/>
        </p:nvSpPr>
        <p:spPr>
          <a:xfrm>
            <a:off x="1028224" y="3639503"/>
            <a:ext cx="262163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Analyze overall policy and customer base</a:t>
            </a:r>
            <a:endParaRPr lang="en-US" sz="22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AD082D0-C276-0004-CE4B-029C5CB22BA2}"/>
              </a:ext>
            </a:extLst>
          </p:cNvPr>
          <p:cNvSpPr/>
          <p:nvPr/>
        </p:nvSpPr>
        <p:spPr>
          <a:xfrm>
            <a:off x="4111109" y="2497812"/>
            <a:ext cx="3090624" cy="2439114"/>
          </a:xfrm>
          <a:prstGeom prst="roundRect">
            <a:avLst>
              <a:gd name="adj" fmla="val 3906"/>
            </a:avLst>
          </a:prstGeom>
          <a:solidFill>
            <a:srgbClr val="F3CCFF"/>
          </a:solidFill>
          <a:ln w="7620">
            <a:solidFill>
              <a:srgbClr val="D9B2E5"/>
            </a:solidFill>
            <a:prstDash val="solid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5734E76-49A4-79D2-F0B5-F350ED064B12}"/>
              </a:ext>
            </a:extLst>
          </p:cNvPr>
          <p:cNvSpPr/>
          <p:nvPr/>
        </p:nvSpPr>
        <p:spPr>
          <a:xfrm>
            <a:off x="4345543" y="273224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60087"/>
          </a:solidFill>
          <a:ln/>
        </p:spPr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95A43235-E4A0-3FDD-1486-FF51B7F1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2709" y="2919293"/>
            <a:ext cx="306110" cy="306110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146D5299-E92C-CBFD-91A3-BD06CBAC40E9}"/>
              </a:ext>
            </a:extLst>
          </p:cNvPr>
          <p:cNvSpPr/>
          <p:nvPr/>
        </p:nvSpPr>
        <p:spPr>
          <a:xfrm>
            <a:off x="4345543" y="3639503"/>
            <a:ext cx="262175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Understand demographic trends</a:t>
            </a:r>
            <a:endParaRPr lang="en-US" sz="22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FEDEC30E-7151-F4B8-4D38-5503F968C9C0}"/>
              </a:ext>
            </a:extLst>
          </p:cNvPr>
          <p:cNvSpPr/>
          <p:nvPr/>
        </p:nvSpPr>
        <p:spPr>
          <a:xfrm>
            <a:off x="7428548" y="2497812"/>
            <a:ext cx="3090624" cy="2439114"/>
          </a:xfrm>
          <a:prstGeom prst="roundRect">
            <a:avLst>
              <a:gd name="adj" fmla="val 3906"/>
            </a:avLst>
          </a:prstGeom>
          <a:solidFill>
            <a:srgbClr val="F3CCFF"/>
          </a:solidFill>
          <a:ln w="7620">
            <a:solidFill>
              <a:srgbClr val="D9B2E5"/>
            </a:solidFill>
            <a:prstDash val="solid"/>
          </a:ln>
        </p:spPr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0CF72CE2-AEFA-6B17-AD3A-E6B00D524709}"/>
              </a:ext>
            </a:extLst>
          </p:cNvPr>
          <p:cNvSpPr/>
          <p:nvPr/>
        </p:nvSpPr>
        <p:spPr>
          <a:xfrm>
            <a:off x="7662982" y="273224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60087"/>
          </a:solidFill>
          <a:ln/>
        </p:spPr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109412E6-E6BC-2194-7D9F-769E4DC7D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0148" y="2919293"/>
            <a:ext cx="306110" cy="306110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6D47BD7C-BA3E-1FEE-A680-5B55D61EDD6F}"/>
              </a:ext>
            </a:extLst>
          </p:cNvPr>
          <p:cNvSpPr/>
          <p:nvPr/>
        </p:nvSpPr>
        <p:spPr>
          <a:xfrm>
            <a:off x="7662982" y="3639503"/>
            <a:ext cx="262175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Monitor claims and payment efficiency</a:t>
            </a:r>
            <a:endParaRPr lang="en-US" sz="22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9C10E413-5023-85C8-4DC5-82099937BC54}"/>
              </a:ext>
            </a:extLst>
          </p:cNvPr>
          <p:cNvSpPr/>
          <p:nvPr/>
        </p:nvSpPr>
        <p:spPr>
          <a:xfrm>
            <a:off x="10745986" y="2497812"/>
            <a:ext cx="3090624" cy="2439114"/>
          </a:xfrm>
          <a:prstGeom prst="roundRect">
            <a:avLst>
              <a:gd name="adj" fmla="val 3906"/>
            </a:avLst>
          </a:prstGeom>
          <a:solidFill>
            <a:srgbClr val="F3CCFF"/>
          </a:solidFill>
          <a:ln w="7620">
            <a:solidFill>
              <a:srgbClr val="D9B2E5"/>
            </a:solidFill>
            <a:prstDash val="solid"/>
          </a:ln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423510AD-03EA-0BAF-C8EA-D802DD7E7D18}"/>
              </a:ext>
            </a:extLst>
          </p:cNvPr>
          <p:cNvSpPr/>
          <p:nvPr/>
        </p:nvSpPr>
        <p:spPr>
          <a:xfrm>
            <a:off x="10980420" y="273224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60087"/>
          </a:solidFill>
          <a:ln/>
        </p:spPr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542A2AB6-11CF-9319-14C2-59B0871A1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7586" y="2919293"/>
            <a:ext cx="306110" cy="306110"/>
          </a:xfrm>
          <a:prstGeom prst="rect">
            <a:avLst/>
          </a:prstGeom>
        </p:spPr>
      </p:pic>
      <p:sp>
        <p:nvSpPr>
          <p:cNvPr id="18" name="Text 12">
            <a:extLst>
              <a:ext uri="{FF2B5EF4-FFF2-40B4-BE49-F238E27FC236}">
                <a16:creationId xmlns:a16="http://schemas.microsoft.com/office/drawing/2014/main" id="{615BEB63-84C9-8B6B-6107-716FAEA3916B}"/>
              </a:ext>
            </a:extLst>
          </p:cNvPr>
          <p:cNvSpPr/>
          <p:nvPr/>
        </p:nvSpPr>
        <p:spPr>
          <a:xfrm>
            <a:off x="10980420" y="3639503"/>
            <a:ext cx="262175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Measure premium revenue growth</a:t>
            </a:r>
            <a:endParaRPr lang="en-US" sz="2200" dirty="0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433ED789-163F-0064-DDFA-004751F1F52D}"/>
              </a:ext>
            </a:extLst>
          </p:cNvPr>
          <p:cNvSpPr/>
          <p:nvPr/>
        </p:nvSpPr>
        <p:spPr>
          <a:xfrm>
            <a:off x="793790" y="5163741"/>
            <a:ext cx="13042821" cy="1730454"/>
          </a:xfrm>
          <a:prstGeom prst="roundRect">
            <a:avLst>
              <a:gd name="adj" fmla="val 5505"/>
            </a:avLst>
          </a:prstGeom>
          <a:solidFill>
            <a:srgbClr val="F3CCFF"/>
          </a:solidFill>
          <a:ln w="7620">
            <a:solidFill>
              <a:srgbClr val="D9B2E5"/>
            </a:solidFill>
            <a:prstDash val="solid"/>
          </a:ln>
        </p:spPr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8A610586-976B-BA39-7E8E-F59A28E1F5EE}"/>
              </a:ext>
            </a:extLst>
          </p:cNvPr>
          <p:cNvSpPr/>
          <p:nvPr/>
        </p:nvSpPr>
        <p:spPr>
          <a:xfrm>
            <a:off x="1028224" y="53981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60087"/>
          </a:solidFill>
          <a:ln/>
        </p:spPr>
      </p:sp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D43F714C-23C7-51A2-810E-BFB60B48EC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390" y="5585222"/>
            <a:ext cx="306110" cy="306110"/>
          </a:xfrm>
          <a:prstGeom prst="rect">
            <a:avLst/>
          </a:prstGeom>
        </p:spPr>
      </p:pic>
      <p:sp>
        <p:nvSpPr>
          <p:cNvPr id="22" name="Text 15">
            <a:extLst>
              <a:ext uri="{FF2B5EF4-FFF2-40B4-BE49-F238E27FC236}">
                <a16:creationId xmlns:a16="http://schemas.microsoft.com/office/drawing/2014/main" id="{39A392D7-7172-1815-58FB-4594BAC13716}"/>
              </a:ext>
            </a:extLst>
          </p:cNvPr>
          <p:cNvSpPr/>
          <p:nvPr/>
        </p:nvSpPr>
        <p:spPr>
          <a:xfrm>
            <a:off x="1028224" y="6305431"/>
            <a:ext cx="5857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 data-driven business decisions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4023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18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5D0814B-CA4E-D2FB-7107-E4334547AF1D}"/>
              </a:ext>
            </a:extLst>
          </p:cNvPr>
          <p:cNvSpPr/>
          <p:nvPr/>
        </p:nvSpPr>
        <p:spPr>
          <a:xfrm>
            <a:off x="777240" y="649962"/>
            <a:ext cx="5552361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LIST OF KPIs USED</a:t>
            </a:r>
            <a:endParaRPr lang="en-US" sz="5400" u="sng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BA9F18E-8400-F3F5-DD8D-C15463A21568}"/>
              </a:ext>
            </a:extLst>
          </p:cNvPr>
          <p:cNvSpPr/>
          <p:nvPr/>
        </p:nvSpPr>
        <p:spPr>
          <a:xfrm>
            <a:off x="777240" y="1767498"/>
            <a:ext cx="6267093" cy="175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Total Policies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Font typeface="+mj-lt"/>
              <a:buAutoNum type="arabicPeriod" startAt="2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Total Customers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Font typeface="+mj-lt"/>
              <a:buAutoNum type="arabicPeriod" startAt="3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Age Bucket Wise Policy Count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Font typeface="+mj-lt"/>
              <a:buAutoNum type="arabicPeriod" startAt="4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Gender Wise Policy Count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Font typeface="+mj-lt"/>
              <a:buAutoNum type="arabicPeriod" startAt="5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Policy Type Wise Policy Count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EC98007-5E2C-4D7A-37B2-6A25CD1B2051}"/>
              </a:ext>
            </a:extLst>
          </p:cNvPr>
          <p:cNvSpPr/>
          <p:nvPr/>
        </p:nvSpPr>
        <p:spPr>
          <a:xfrm>
            <a:off x="7044333" y="1767498"/>
            <a:ext cx="6267093" cy="175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200000"/>
              </a:lnSpc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6.   Policies Expiring This Year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AutoNum type="arabicPeriod" startAt="7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Premium Growth Rate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AutoNum type="arabicPeriod" startAt="7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Claim Status Wise Policy Count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AutoNum type="arabicPeriod" startAt="7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Payment Status Wise Policy Count</a:t>
            </a:r>
            <a:endParaRPr lang="en-US" sz="2000" dirty="0"/>
          </a:p>
          <a:p>
            <a:pPr marL="342900" indent="-342900" algn="l">
              <a:lnSpc>
                <a:spcPct val="200000"/>
              </a:lnSpc>
              <a:buSzPct val="100000"/>
              <a:buAutoNum type="arabicPeriod" startAt="7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Total Claim Amount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28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5943"/>
            <a:ext cx="6552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1: TOTAL POLICIES</a:t>
            </a:r>
            <a:endParaRPr lang="en-US" sz="5400" u="sng" dirty="0"/>
          </a:p>
        </p:txBody>
      </p:sp>
      <p:sp>
        <p:nvSpPr>
          <p:cNvPr id="4" name="Text 1"/>
          <p:cNvSpPr/>
          <p:nvPr/>
        </p:nvSpPr>
        <p:spPr>
          <a:xfrm>
            <a:off x="6280190" y="33975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Represents the total number of policies in the system.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4633674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Indicates overall business size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Helps assess operational workload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Reflects market presence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232" y="1018642"/>
            <a:ext cx="8133348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2: TOTAL CUSTOMERS</a:t>
            </a:r>
            <a:endParaRPr lang="en-US" sz="4800" u="sng" dirty="0"/>
          </a:p>
        </p:txBody>
      </p:sp>
      <p:sp>
        <p:nvSpPr>
          <p:cNvPr id="4" name="Text 1"/>
          <p:cNvSpPr/>
          <p:nvPr/>
        </p:nvSpPr>
        <p:spPr>
          <a:xfrm>
            <a:off x="6280190" y="31854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Total number of unique customers holding one or more policies.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41663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4784437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Measures customer reach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Helps identify cross-selling opportunities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Indicates customer engagement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6580"/>
            <a:ext cx="7556421" cy="1886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3: AGE BUCKET WISE POLICY COUNT</a:t>
            </a:r>
            <a:endParaRPr lang="en-US" sz="4800" u="sng" dirty="0"/>
          </a:p>
        </p:txBody>
      </p:sp>
      <p:sp>
        <p:nvSpPr>
          <p:cNvPr id="4" name="Text 1"/>
          <p:cNvSpPr/>
          <p:nvPr/>
        </p:nvSpPr>
        <p:spPr>
          <a:xfrm>
            <a:off x="6280190" y="3318846"/>
            <a:ext cx="7556421" cy="48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Distribution of policies across different age groups.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3936899"/>
            <a:ext cx="7556421" cy="48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4434820"/>
            <a:ext cx="7556421" cy="1449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Identifies dominant age segments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Helps design age-specific products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Highlights untapped customer groups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6185"/>
            <a:ext cx="10819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u="sng" dirty="0">
                <a:solidFill>
                  <a:srgbClr val="660087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KPI 4: GENDER WISE POLICY COUNT</a:t>
            </a:r>
            <a:endParaRPr lang="en-US" sz="5400" u="sng" dirty="0"/>
          </a:p>
        </p:txBody>
      </p:sp>
      <p:sp>
        <p:nvSpPr>
          <p:cNvPr id="4" name="Text 1"/>
          <p:cNvSpPr/>
          <p:nvPr/>
        </p:nvSpPr>
        <p:spPr>
          <a:xfrm>
            <a:off x="793790" y="48151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Insight: Shows policy adoption by gender.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54331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Interpretation: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6051233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Reveals demographic trends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Supports inclusive policy design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Identifies gaps in market reach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636</Words>
  <Application>Microsoft Office PowerPoint</Application>
  <PresentationFormat>Custom</PresentationFormat>
  <Paragraphs>123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Siddhesh Atkar</dc:creator>
  <cp:lastModifiedBy>Siddhesh Atkar</cp:lastModifiedBy>
  <cp:revision>3</cp:revision>
  <dcterms:created xsi:type="dcterms:W3CDTF">2026-02-10T17:58:39Z</dcterms:created>
  <dcterms:modified xsi:type="dcterms:W3CDTF">2026-02-11T15:42:26Z</dcterms:modified>
</cp:coreProperties>
</file>